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3"/>
  </p:sldMasterIdLst>
  <p:sldIdLst>
    <p:sldId id="256" r:id="rId14"/>
    <p:sldId id="257" r:id="rId15"/>
    <p:sldId id="258" r:id="rId16"/>
    <p:sldId id="259" r:id="rId17"/>
    <p:sldId id="260" r:id="rId18"/>
    <p:sldId id="267" r:id="rId19"/>
    <p:sldId id="268" r:id="rId20"/>
    <p:sldId id="269" r:id="rId21"/>
    <p:sldId id="270" r:id="rId22"/>
    <p:sldId id="261" r:id="rId23"/>
    <p:sldId id="263" r:id="rId24"/>
    <p:sldId id="273" r:id="rId25"/>
    <p:sldId id="264" r:id="rId26"/>
    <p:sldId id="265" r:id="rId27"/>
    <p:sldId id="266" r:id="rId28"/>
    <p:sldId id="271" r:id="rId29"/>
    <p:sldId id="27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06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44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Master" Target="slideMasters/slideMaster1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slide" Target="slides/slide8.xml"/><Relationship Id="rId34" Type="http://schemas.openxmlformats.org/officeDocument/2006/relationships/tableStyles" Target="tableStyles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11.xml"/><Relationship Id="rId32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10" Type="http://schemas.openxmlformats.org/officeDocument/2006/relationships/customXml" Target="../customXml/item10.xml"/><Relationship Id="rId19" Type="http://schemas.openxmlformats.org/officeDocument/2006/relationships/slide" Target="slides/slide6.xml"/><Relationship Id="rId31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758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10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03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667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301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00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13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251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52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019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85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DF01C-0C57-4D2C-BEC2-E3A2D9B6B121}" type="datetimeFigureOut">
              <a:rPr lang="en-US" smtClean="0"/>
              <a:t>7/27/2016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20CF7-A74E-41CD-A117-76355A0BB6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52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3.xml"/><Relationship Id="rId2" Type="http://schemas.openxmlformats.org/officeDocument/2006/relationships/customXml" Target="../../customXml/item2.xml"/><Relationship Id="rId1" Type="http://schemas.openxmlformats.org/officeDocument/2006/relationships/customXml" Target="../../customXml/item1.xml"/><Relationship Id="rId6" Type="http://schemas.openxmlformats.org/officeDocument/2006/relationships/slideLayout" Target="../slideLayouts/slideLayout2.xml"/><Relationship Id="rId5" Type="http://schemas.openxmlformats.org/officeDocument/2006/relationships/customXml" Target="../../customXml/item5.xml"/><Relationship Id="rId4" Type="http://schemas.openxmlformats.org/officeDocument/2006/relationships/customXml" Target="../../customXml/item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8.xml"/><Relationship Id="rId2" Type="http://schemas.openxmlformats.org/officeDocument/2006/relationships/customXml" Target="../../customXml/item7.xml"/><Relationship Id="rId1" Type="http://schemas.openxmlformats.org/officeDocument/2006/relationships/customXml" Target="../../customXml/item6.xml"/><Relationship Id="rId5" Type="http://schemas.openxmlformats.org/officeDocument/2006/relationships/slideLayout" Target="../slideLayouts/slideLayout2.xml"/><Relationship Id="rId4" Type="http://schemas.openxmlformats.org/officeDocument/2006/relationships/customXml" Target="../../customXml/item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12.xml"/><Relationship Id="rId2" Type="http://schemas.openxmlformats.org/officeDocument/2006/relationships/customXml" Target="../../customXml/item11.xml"/><Relationship Id="rId1" Type="http://schemas.openxmlformats.org/officeDocument/2006/relationships/customXml" Target="../../customXml/item10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Architecture </a:t>
            </a:r>
            <a:br>
              <a:rPr lang="en-US" dirty="0"/>
            </a:br>
            <a:r>
              <a:rPr lang="en-US" dirty="0"/>
              <a:t>Implementation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558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uses a home grown DI</a:t>
            </a:r>
          </a:p>
          <a:p>
            <a:r>
              <a:rPr lang="en-US" dirty="0"/>
              <a:t>Recommend while you get your feet wet</a:t>
            </a:r>
          </a:p>
          <a:p>
            <a:endParaRPr lang="en-US" dirty="0"/>
          </a:p>
          <a:p>
            <a:r>
              <a:rPr lang="en-US" dirty="0"/>
              <a:t>At NG</a:t>
            </a:r>
          </a:p>
          <a:p>
            <a:pPr lvl="1"/>
            <a:r>
              <a:rPr lang="en-US" dirty="0"/>
              <a:t>DPL Service Helpers</a:t>
            </a:r>
          </a:p>
          <a:p>
            <a:pPr lvl="1"/>
            <a:r>
              <a:rPr lang="en-US" dirty="0"/>
              <a:t>Unity</a:t>
            </a:r>
          </a:p>
        </p:txBody>
      </p:sp>
    </p:spTree>
    <p:extLst>
      <p:ext uri="{BB962C8B-B14F-4D97-AF65-F5344CB8AC3E}">
        <p14:creationId xmlns:p14="http://schemas.microsoft.com/office/powerpoint/2010/main" val="1272814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frameworks</a:t>
            </a:r>
          </a:p>
          <a:p>
            <a:r>
              <a:rPr lang="en-US" dirty="0"/>
              <a:t>We recommend just staying with </a:t>
            </a:r>
            <a:r>
              <a:rPr lang="en-US" dirty="0" err="1"/>
              <a:t>VSTest</a:t>
            </a:r>
            <a:endParaRPr lang="en-US" dirty="0"/>
          </a:p>
          <a:p>
            <a:pPr lvl="1"/>
            <a:r>
              <a:rPr lang="en-US" dirty="0"/>
              <a:t>Keep it simple</a:t>
            </a:r>
          </a:p>
          <a:p>
            <a:r>
              <a:rPr lang="en-US" dirty="0"/>
              <a:t>Unit test your managers / engines</a:t>
            </a:r>
          </a:p>
          <a:p>
            <a:pPr lvl="1"/>
            <a:r>
              <a:rPr lang="en-US" dirty="0"/>
              <a:t>Test Accessors if you can</a:t>
            </a:r>
          </a:p>
        </p:txBody>
      </p:sp>
    </p:spTree>
    <p:extLst>
      <p:ext uri="{BB962C8B-B14F-4D97-AF65-F5344CB8AC3E}">
        <p14:creationId xmlns:p14="http://schemas.microsoft.com/office/powerpoint/2010/main" val="3163148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unit tests?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hard or fast rule</a:t>
            </a:r>
          </a:p>
          <a:p>
            <a:r>
              <a:rPr lang="en-US" dirty="0"/>
              <a:t>When you merge code, are their any unit tests for the code?</a:t>
            </a:r>
          </a:p>
          <a:p>
            <a:endParaRPr lang="en-US" dirty="0"/>
          </a:p>
          <a:p>
            <a:r>
              <a:rPr lang="en-US" dirty="0"/>
              <a:t>Will this code keep up me at night?</a:t>
            </a:r>
          </a:p>
        </p:txBody>
      </p:sp>
    </p:spTree>
    <p:extLst>
      <p:ext uri="{BB962C8B-B14F-4D97-AF65-F5344CB8AC3E}">
        <p14:creationId xmlns:p14="http://schemas.microsoft.com/office/powerpoint/2010/main" val="1361108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unit tests </a:t>
            </a:r>
            <a:br>
              <a:rPr lang="en-US" dirty="0"/>
            </a:br>
            <a:r>
              <a:rPr lang="en-US" dirty="0"/>
              <a:t>that need to hit the DB?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transaction rollback…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956789" y="3433542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private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TransactionScope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_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testTransactionScope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;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[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TestInitialize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()]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public void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TestInitialize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 _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testTransactionScope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=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new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TransactionScope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[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TestCleanup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()]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public void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TestCleanup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()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{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   _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testTransactionScope.Dispose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();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99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Prefer contracts that use more native types</a:t>
            </a:r>
          </a:p>
          <a:p>
            <a:r>
              <a:rPr lang="en-US" dirty="0"/>
              <a:t>Simple objects</a:t>
            </a:r>
          </a:p>
          <a:p>
            <a:r>
              <a:rPr lang="en-US" dirty="0"/>
              <a:t>Arrays vs Collections</a:t>
            </a:r>
          </a:p>
          <a:p>
            <a:r>
              <a:rPr lang="en-US" dirty="0"/>
              <a:t>Data like it was returned from a WCF Service </a:t>
            </a:r>
          </a:p>
        </p:txBody>
      </p:sp>
    </p:spTree>
    <p:extLst>
      <p:ext uri="{BB962C8B-B14F-4D97-AF65-F5344CB8AC3E}">
        <p14:creationId xmlns:p14="http://schemas.microsoft.com/office/powerpoint/2010/main" val="136735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Varies by project (a lot)</a:t>
            </a:r>
          </a:p>
          <a:p>
            <a:r>
              <a:rPr lang="en-US" dirty="0"/>
              <a:t>We have projects hosting everything in process</a:t>
            </a:r>
          </a:p>
          <a:p>
            <a:r>
              <a:rPr lang="en-US" dirty="0"/>
              <a:t>We have projects where each piece communicates using WCF to call other pieces</a:t>
            </a:r>
          </a:p>
          <a:p>
            <a:r>
              <a:rPr lang="en-US" dirty="0"/>
              <a:t>We have had projects that changed hosting</a:t>
            </a:r>
          </a:p>
        </p:txBody>
      </p:sp>
    </p:spTree>
    <p:extLst>
      <p:ext uri="{BB962C8B-B14F-4D97-AF65-F5344CB8AC3E}">
        <p14:creationId xmlns:p14="http://schemas.microsoft.com/office/powerpoint/2010/main" val="1879406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make implementation better…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Design</a:t>
            </a:r>
          </a:p>
          <a:p>
            <a:r>
              <a:rPr lang="en-US" dirty="0"/>
              <a:t>Standup sample solution (</a:t>
            </a:r>
            <a:r>
              <a:rPr lang="en-US" dirty="0" err="1"/>
              <a:t>TestMe</a:t>
            </a:r>
            <a:r>
              <a:rPr lang="en-US" dirty="0"/>
              <a:t> call chain working)</a:t>
            </a:r>
          </a:p>
          <a:p>
            <a:pPr lvl="1"/>
            <a:r>
              <a:rPr lang="en-US" dirty="0"/>
              <a:t>Should run on a build server</a:t>
            </a:r>
          </a:p>
          <a:p>
            <a:r>
              <a:rPr lang="en-US" dirty="0"/>
              <a:t>Put architecture diagram in directory with solution</a:t>
            </a:r>
          </a:p>
          <a:p>
            <a:r>
              <a:rPr lang="en-US" dirty="0"/>
              <a:t>Walk engineers thru the architecture</a:t>
            </a:r>
          </a:p>
          <a:p>
            <a:r>
              <a:rPr lang="en-US" dirty="0"/>
              <a:t>It should be easy to</a:t>
            </a:r>
          </a:p>
          <a:p>
            <a:pPr lvl="1"/>
            <a:r>
              <a:rPr lang="en-US" dirty="0"/>
              <a:t>Build the solution</a:t>
            </a:r>
          </a:p>
          <a:p>
            <a:pPr lvl="1"/>
            <a:r>
              <a:rPr lang="en-US" dirty="0"/>
              <a:t>Run the solution</a:t>
            </a:r>
          </a:p>
          <a:p>
            <a:pPr lvl="2"/>
            <a:r>
              <a:rPr lang="en-US" dirty="0"/>
              <a:t>Start with </a:t>
            </a:r>
            <a:r>
              <a:rPr lang="en-US"/>
              <a:t>fake data?</a:t>
            </a:r>
            <a:endParaRPr lang="en-US" dirty="0"/>
          </a:p>
          <a:p>
            <a:pPr lvl="1"/>
            <a:r>
              <a:rPr lang="en-US" dirty="0"/>
              <a:t>Create services</a:t>
            </a:r>
          </a:p>
          <a:p>
            <a:pPr lvl="1"/>
            <a:r>
              <a:rPr lang="en-US" dirty="0"/>
              <a:t>Log</a:t>
            </a:r>
          </a:p>
          <a:p>
            <a:pPr lvl="1"/>
            <a:r>
              <a:rPr lang="en-US" dirty="0"/>
              <a:t>Unit Test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442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8494" y="1240693"/>
            <a:ext cx="7127629" cy="475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378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an architecture = scary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choices</a:t>
            </a:r>
          </a:p>
          <a:p>
            <a:r>
              <a:rPr lang="en-US" dirty="0"/>
              <a:t>Bad choices</a:t>
            </a:r>
          </a:p>
          <a:p>
            <a:pPr lvl="1"/>
            <a:r>
              <a:rPr lang="en-US" dirty="0"/>
              <a:t>Won’t even know it is bad until it is too late</a:t>
            </a:r>
          </a:p>
        </p:txBody>
      </p:sp>
    </p:spTree>
    <p:extLst>
      <p:ext uri="{BB962C8B-B14F-4D97-AF65-F5344CB8AC3E}">
        <p14:creationId xmlns:p14="http://schemas.microsoft.com/office/powerpoint/2010/main" val="2409167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are going to walk you thru a sample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Sample setup is obviously too simple</a:t>
            </a:r>
          </a:p>
          <a:p>
            <a:r>
              <a:rPr lang="en-US" dirty="0"/>
              <a:t>Shows how parts can be setup</a:t>
            </a:r>
          </a:p>
          <a:p>
            <a:r>
              <a:rPr lang="en-US" dirty="0"/>
              <a:t>Afterwards we will take you thru alternate options</a:t>
            </a:r>
          </a:p>
        </p:txBody>
      </p:sp>
    </p:spTree>
    <p:extLst>
      <p:ext uri="{BB962C8B-B14F-4D97-AF65-F5344CB8AC3E}">
        <p14:creationId xmlns:p14="http://schemas.microsoft.com/office/powerpoint/2010/main" val="2130026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simple large file reader WPF application</a:t>
            </a:r>
          </a:p>
          <a:p>
            <a:r>
              <a:rPr lang="en-US" dirty="0"/>
              <a:t>Walk thru setup</a:t>
            </a:r>
          </a:p>
          <a:p>
            <a:endParaRPr lang="en-US" dirty="0"/>
          </a:p>
          <a:p>
            <a:r>
              <a:rPr lang="en-US" dirty="0"/>
              <a:t>To the code…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Afterwards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 was pretty simple</a:t>
            </a:r>
          </a:p>
          <a:p>
            <a:r>
              <a:rPr lang="en-US" dirty="0"/>
              <a:t>Showed some of the parts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527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App For Reading Tabular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Quick architecture diagram</a:t>
            </a:r>
          </a:p>
          <a:p>
            <a:r>
              <a:rPr lang="en-US" dirty="0"/>
              <a:t>Pretend…</a:t>
            </a:r>
          </a:p>
        </p:txBody>
      </p:sp>
    </p:spTree>
    <p:extLst>
      <p:ext uri="{BB962C8B-B14F-4D97-AF65-F5344CB8AC3E}">
        <p14:creationId xmlns:p14="http://schemas.microsoft.com/office/powerpoint/2010/main" val="2202561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/>
        </p:nvSpPr>
        <p:spPr bwMode="auto">
          <a:xfrm>
            <a:off x="190500" y="3883025"/>
            <a:ext cx="7883525" cy="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Line 6"/>
          <p:cNvSpPr>
            <a:spLocks noChangeShapeType="1"/>
          </p:cNvSpPr>
          <p:nvPr/>
        </p:nvSpPr>
        <p:spPr bwMode="auto">
          <a:xfrm flipV="1">
            <a:off x="190499" y="5732461"/>
            <a:ext cx="10612179" cy="26989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Line 7"/>
          <p:cNvSpPr>
            <a:spLocks noChangeShapeType="1"/>
          </p:cNvSpPr>
          <p:nvPr/>
        </p:nvSpPr>
        <p:spPr bwMode="auto">
          <a:xfrm flipV="1">
            <a:off x="190500" y="1627273"/>
            <a:ext cx="10484588" cy="1502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115888" y="4068763"/>
            <a:ext cx="10001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Resource</a:t>
            </a:r>
            <a:b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</a:b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Access</a:t>
            </a:r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76200" y="574675"/>
            <a:ext cx="676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Client</a:t>
            </a:r>
          </a:p>
        </p:txBody>
      </p:sp>
      <p:sp>
        <p:nvSpPr>
          <p:cNvPr id="9" name="Rectangle 30"/>
          <p:cNvSpPr>
            <a:spLocks noChangeArrowheads="1"/>
          </p:cNvSpPr>
          <p:nvPr/>
        </p:nvSpPr>
        <p:spPr bwMode="auto">
          <a:xfrm>
            <a:off x="11041062" y="636588"/>
            <a:ext cx="901700" cy="5764212"/>
          </a:xfrm>
          <a:prstGeom prst="rect">
            <a:avLst/>
          </a:prstGeom>
          <a:noFill/>
          <a:ln w="9525">
            <a:solidFill>
              <a:srgbClr val="00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Utilities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Rectangle 31"/>
          <p:cNvSpPr>
            <a:spLocks noChangeArrowheads="1"/>
          </p:cNvSpPr>
          <p:nvPr/>
        </p:nvSpPr>
        <p:spPr bwMode="auto">
          <a:xfrm>
            <a:off x="11133137" y="1046163"/>
            <a:ext cx="719138" cy="522287"/>
          </a:xfrm>
          <a:prstGeom prst="rect">
            <a:avLst/>
          </a:prstGeom>
          <a:solidFill>
            <a:srgbClr val="FF99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Security</a:t>
            </a:r>
          </a:p>
        </p:txBody>
      </p:sp>
      <p:sp>
        <p:nvSpPr>
          <p:cNvPr id="11" name="Rectangle 33"/>
          <p:cNvSpPr>
            <a:spLocks noChangeArrowheads="1"/>
          </p:cNvSpPr>
          <p:nvPr/>
        </p:nvSpPr>
        <p:spPr bwMode="auto">
          <a:xfrm>
            <a:off x="11133137" y="1762432"/>
            <a:ext cx="719138" cy="522288"/>
          </a:xfrm>
          <a:prstGeom prst="rect">
            <a:avLst/>
          </a:prstGeom>
          <a:solidFill>
            <a:srgbClr val="FF99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Logging</a:t>
            </a:r>
          </a:p>
        </p:txBody>
      </p:sp>
      <p:sp>
        <p:nvSpPr>
          <p:cNvPr id="12" name="Text Box 15"/>
          <p:cNvSpPr txBox="1">
            <a:spLocks noChangeArrowheads="1"/>
          </p:cNvSpPr>
          <p:nvPr/>
        </p:nvSpPr>
        <p:spPr bwMode="auto">
          <a:xfrm>
            <a:off x="115888" y="5989638"/>
            <a:ext cx="6238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Data</a:t>
            </a:r>
          </a:p>
        </p:txBody>
      </p:sp>
      <p:sp>
        <p:nvSpPr>
          <p:cNvPr id="13" name="Rectangle 20"/>
          <p:cNvSpPr>
            <a:spLocks noChangeArrowheads="1"/>
          </p:cNvSpPr>
          <p:nvPr/>
        </p:nvSpPr>
        <p:spPr bwMode="auto">
          <a:xfrm>
            <a:off x="11133138" y="2478702"/>
            <a:ext cx="719137" cy="522288"/>
          </a:xfrm>
          <a:prstGeom prst="rect">
            <a:avLst/>
          </a:prstGeom>
          <a:solidFill>
            <a:srgbClr val="FF99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DB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Helper</a:t>
            </a:r>
          </a:p>
        </p:txBody>
      </p:sp>
      <p:sp>
        <p:nvSpPr>
          <p:cNvPr id="14" name="Text Box 35"/>
          <p:cNvSpPr txBox="1">
            <a:spLocks noChangeArrowheads="1"/>
          </p:cNvSpPr>
          <p:nvPr/>
        </p:nvSpPr>
        <p:spPr bwMode="auto">
          <a:xfrm>
            <a:off x="112713" y="2970213"/>
            <a:ext cx="971550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Business</a:t>
            </a:r>
            <a:b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</a:b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Logic</a:t>
            </a:r>
          </a:p>
        </p:txBody>
      </p:sp>
      <p:sp>
        <p:nvSpPr>
          <p:cNvPr id="16" name="Rectangle 15"/>
          <p:cNvSpPr>
            <a:spLocks noChangeArrowheads="1"/>
          </p:cNvSpPr>
          <p:nvPr>
            <p:custDataLst>
              <p:custData r:id="rId1"/>
            </p:custDataLst>
          </p:nvPr>
        </p:nvSpPr>
        <p:spPr bwMode="auto">
          <a:xfrm>
            <a:off x="1430172" y="285835"/>
            <a:ext cx="1125482" cy="522288"/>
          </a:xfrm>
          <a:prstGeom prst="rect">
            <a:avLst/>
          </a:prstGeom>
          <a:solidFill>
            <a:srgbClr val="99FF3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TabDataViewer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Rectangle 19"/>
          <p:cNvSpPr>
            <a:spLocks noChangeArrowheads="1"/>
          </p:cNvSpPr>
          <p:nvPr>
            <p:custDataLst>
              <p:custData r:id="rId2"/>
            </p:custDataLst>
          </p:nvPr>
        </p:nvSpPr>
        <p:spPr bwMode="auto">
          <a:xfrm>
            <a:off x="1430172" y="1790177"/>
            <a:ext cx="1125482" cy="522288"/>
          </a:xfrm>
          <a:prstGeom prst="rect">
            <a:avLst/>
          </a:prstGeom>
          <a:solidFill>
            <a:srgbClr val="FFFF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 err="1">
                <a:solidFill>
                  <a:sysClr val="windowText" lastClr="000000"/>
                </a:solidFill>
              </a:rPr>
              <a:t>TabData</a:t>
            </a:r>
            <a:endParaRPr lang="en-US" sz="1200" b="1" kern="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>
                <a:solidFill>
                  <a:sysClr val="windowText" lastClr="000000"/>
                </a:solidFill>
              </a:rPr>
              <a:t>Manager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Rectangle 20"/>
          <p:cNvSpPr>
            <a:spLocks noChangeArrowheads="1"/>
          </p:cNvSpPr>
          <p:nvPr>
            <p:custDataLst>
              <p:custData r:id="rId3"/>
            </p:custDataLst>
          </p:nvPr>
        </p:nvSpPr>
        <p:spPr bwMode="auto">
          <a:xfrm>
            <a:off x="1430172" y="4180208"/>
            <a:ext cx="1125482" cy="522287"/>
          </a:xfrm>
          <a:prstGeom prst="rect">
            <a:avLst/>
          </a:pr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 err="1">
                <a:solidFill>
                  <a:sysClr val="windowText" lastClr="000000"/>
                </a:solidFill>
              </a:rPr>
              <a:t>FileAcc</a:t>
            </a:r>
            <a:endParaRPr lang="en-US" sz="12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3" name="Rectangle 22"/>
          <p:cNvSpPr>
            <a:spLocks noChangeArrowheads="1"/>
          </p:cNvSpPr>
          <p:nvPr>
            <p:custDataLst>
              <p:custData r:id="rId4"/>
            </p:custDataLst>
          </p:nvPr>
        </p:nvSpPr>
        <p:spPr bwMode="auto">
          <a:xfrm>
            <a:off x="2696315" y="2753429"/>
            <a:ext cx="1125482" cy="522288"/>
          </a:xfrm>
          <a:prstGeom prst="rect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 err="1">
                <a:solidFill>
                  <a:sysClr val="windowText" lastClr="000000"/>
                </a:solidFill>
              </a:rPr>
              <a:t>TextToTab</a:t>
            </a:r>
            <a:endParaRPr lang="en-US" sz="1200" b="1" kern="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>
                <a:solidFill>
                  <a:sysClr val="windowText" lastClr="000000"/>
                </a:solidFill>
              </a:rPr>
              <a:t>Engine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5" name="Rectangle 24"/>
          <p:cNvSpPr>
            <a:spLocks noChangeArrowheads="1"/>
          </p:cNvSpPr>
          <p:nvPr>
            <p:custDataLst>
              <p:custData r:id="rId5"/>
            </p:custDataLst>
          </p:nvPr>
        </p:nvSpPr>
        <p:spPr bwMode="auto">
          <a:xfrm>
            <a:off x="2696315" y="4180208"/>
            <a:ext cx="1125482" cy="522287"/>
          </a:xfrm>
          <a:prstGeom prst="rect">
            <a:avLst/>
          </a:pr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 err="1">
                <a:solidFill>
                  <a:sysClr val="windowText" lastClr="000000"/>
                </a:solidFill>
              </a:rPr>
              <a:t>DatabaseAcc</a:t>
            </a:r>
            <a:endParaRPr lang="en-US" sz="1200" b="1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981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/>
        </p:nvSpPr>
        <p:spPr bwMode="auto">
          <a:xfrm>
            <a:off x="190500" y="3883025"/>
            <a:ext cx="7883525" cy="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Line 6"/>
          <p:cNvSpPr>
            <a:spLocks noChangeShapeType="1"/>
          </p:cNvSpPr>
          <p:nvPr/>
        </p:nvSpPr>
        <p:spPr bwMode="auto">
          <a:xfrm flipV="1">
            <a:off x="190499" y="5732461"/>
            <a:ext cx="10612179" cy="26989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Line 7"/>
          <p:cNvSpPr>
            <a:spLocks noChangeShapeType="1"/>
          </p:cNvSpPr>
          <p:nvPr/>
        </p:nvSpPr>
        <p:spPr bwMode="auto">
          <a:xfrm flipV="1">
            <a:off x="190500" y="1627273"/>
            <a:ext cx="10484588" cy="1502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115888" y="4068763"/>
            <a:ext cx="10001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Resource</a:t>
            </a:r>
            <a:b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</a:b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Access</a:t>
            </a:r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76200" y="574675"/>
            <a:ext cx="676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Client</a:t>
            </a:r>
          </a:p>
        </p:txBody>
      </p:sp>
      <p:sp>
        <p:nvSpPr>
          <p:cNvPr id="9" name="Rectangle 30"/>
          <p:cNvSpPr>
            <a:spLocks noChangeArrowheads="1"/>
          </p:cNvSpPr>
          <p:nvPr/>
        </p:nvSpPr>
        <p:spPr bwMode="auto">
          <a:xfrm>
            <a:off x="11041062" y="636588"/>
            <a:ext cx="901700" cy="5764212"/>
          </a:xfrm>
          <a:prstGeom prst="rect">
            <a:avLst/>
          </a:prstGeom>
          <a:noFill/>
          <a:ln w="9525">
            <a:solidFill>
              <a:srgbClr val="00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Utilities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Rectangle 31"/>
          <p:cNvSpPr>
            <a:spLocks noChangeArrowheads="1"/>
          </p:cNvSpPr>
          <p:nvPr/>
        </p:nvSpPr>
        <p:spPr bwMode="auto">
          <a:xfrm>
            <a:off x="11133137" y="1046163"/>
            <a:ext cx="719138" cy="522287"/>
          </a:xfrm>
          <a:prstGeom prst="rect">
            <a:avLst/>
          </a:prstGeom>
          <a:solidFill>
            <a:srgbClr val="FF99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Security</a:t>
            </a:r>
          </a:p>
        </p:txBody>
      </p:sp>
      <p:sp>
        <p:nvSpPr>
          <p:cNvPr id="11" name="Rectangle 33"/>
          <p:cNvSpPr>
            <a:spLocks noChangeArrowheads="1"/>
          </p:cNvSpPr>
          <p:nvPr/>
        </p:nvSpPr>
        <p:spPr bwMode="auto">
          <a:xfrm>
            <a:off x="11133137" y="1762432"/>
            <a:ext cx="719138" cy="522288"/>
          </a:xfrm>
          <a:prstGeom prst="rect">
            <a:avLst/>
          </a:prstGeom>
          <a:solidFill>
            <a:srgbClr val="FF99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Logging</a:t>
            </a:r>
          </a:p>
        </p:txBody>
      </p:sp>
      <p:sp>
        <p:nvSpPr>
          <p:cNvPr id="12" name="Text Box 15"/>
          <p:cNvSpPr txBox="1">
            <a:spLocks noChangeArrowheads="1"/>
          </p:cNvSpPr>
          <p:nvPr/>
        </p:nvSpPr>
        <p:spPr bwMode="auto">
          <a:xfrm>
            <a:off x="115888" y="5989638"/>
            <a:ext cx="6238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Data</a:t>
            </a:r>
          </a:p>
        </p:txBody>
      </p:sp>
      <p:sp>
        <p:nvSpPr>
          <p:cNvPr id="13" name="Rectangle 20"/>
          <p:cNvSpPr>
            <a:spLocks noChangeArrowheads="1"/>
          </p:cNvSpPr>
          <p:nvPr/>
        </p:nvSpPr>
        <p:spPr bwMode="auto">
          <a:xfrm>
            <a:off x="11133138" y="2478702"/>
            <a:ext cx="719137" cy="522288"/>
          </a:xfrm>
          <a:prstGeom prst="rect">
            <a:avLst/>
          </a:prstGeom>
          <a:solidFill>
            <a:srgbClr val="FF99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DB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Helper</a:t>
            </a:r>
          </a:p>
        </p:txBody>
      </p:sp>
      <p:sp>
        <p:nvSpPr>
          <p:cNvPr id="14" name="Text Box 35"/>
          <p:cNvSpPr txBox="1">
            <a:spLocks noChangeArrowheads="1"/>
          </p:cNvSpPr>
          <p:nvPr/>
        </p:nvSpPr>
        <p:spPr bwMode="auto">
          <a:xfrm>
            <a:off x="112713" y="2970213"/>
            <a:ext cx="971550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Business</a:t>
            </a:r>
            <a:b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</a:b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Logic</a:t>
            </a:r>
          </a:p>
        </p:txBody>
      </p:sp>
      <p:sp>
        <p:nvSpPr>
          <p:cNvPr id="16" name="Rectangle 15"/>
          <p:cNvSpPr>
            <a:spLocks noChangeArrowheads="1"/>
          </p:cNvSpPr>
          <p:nvPr>
            <p:custDataLst>
              <p:custData r:id="rId1"/>
            </p:custDataLst>
          </p:nvPr>
        </p:nvSpPr>
        <p:spPr bwMode="auto">
          <a:xfrm>
            <a:off x="1430172" y="285835"/>
            <a:ext cx="1125482" cy="522288"/>
          </a:xfrm>
          <a:prstGeom prst="rect">
            <a:avLst/>
          </a:prstGeom>
          <a:solidFill>
            <a:srgbClr val="99FF3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TabDataViewer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Rectangle 19"/>
          <p:cNvSpPr>
            <a:spLocks noChangeArrowheads="1"/>
          </p:cNvSpPr>
          <p:nvPr>
            <p:custDataLst>
              <p:custData r:id="rId2"/>
            </p:custDataLst>
          </p:nvPr>
        </p:nvSpPr>
        <p:spPr bwMode="auto">
          <a:xfrm>
            <a:off x="1430172" y="1790177"/>
            <a:ext cx="1125482" cy="522288"/>
          </a:xfrm>
          <a:prstGeom prst="rect">
            <a:avLst/>
          </a:prstGeom>
          <a:solidFill>
            <a:srgbClr val="FFFF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 err="1">
                <a:solidFill>
                  <a:sysClr val="windowText" lastClr="000000"/>
                </a:solidFill>
              </a:rPr>
              <a:t>TabData</a:t>
            </a:r>
            <a:endParaRPr lang="en-US" sz="1200" b="1" kern="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>
                <a:solidFill>
                  <a:sysClr val="windowText" lastClr="000000"/>
                </a:solidFill>
              </a:rPr>
              <a:t>Manager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1" name="Rectangle 20"/>
          <p:cNvSpPr>
            <a:spLocks noChangeArrowheads="1"/>
          </p:cNvSpPr>
          <p:nvPr>
            <p:custDataLst>
              <p:custData r:id="rId3"/>
            </p:custDataLst>
          </p:nvPr>
        </p:nvSpPr>
        <p:spPr bwMode="auto">
          <a:xfrm>
            <a:off x="1430172" y="4180208"/>
            <a:ext cx="1125482" cy="522287"/>
          </a:xfrm>
          <a:prstGeom prst="rect">
            <a:avLst/>
          </a:pr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 err="1">
                <a:solidFill>
                  <a:sysClr val="windowText" lastClr="000000"/>
                </a:solidFill>
              </a:rPr>
              <a:t>FileAcc</a:t>
            </a:r>
            <a:endParaRPr lang="en-US" sz="1200" b="1" kern="0" dirty="0">
              <a:solidFill>
                <a:sysClr val="windowText" lastClr="000000"/>
              </a:solidFill>
            </a:endParaRPr>
          </a:p>
        </p:txBody>
      </p:sp>
      <p:sp>
        <p:nvSpPr>
          <p:cNvPr id="23" name="Rectangle 22"/>
          <p:cNvSpPr>
            <a:spLocks noChangeArrowheads="1"/>
          </p:cNvSpPr>
          <p:nvPr>
            <p:custDataLst>
              <p:custData r:id="rId4"/>
            </p:custDataLst>
          </p:nvPr>
        </p:nvSpPr>
        <p:spPr bwMode="auto">
          <a:xfrm>
            <a:off x="2696315" y="2753429"/>
            <a:ext cx="1125482" cy="522288"/>
          </a:xfrm>
          <a:prstGeom prst="rect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 err="1">
                <a:solidFill>
                  <a:sysClr val="windowText" lastClr="000000"/>
                </a:solidFill>
              </a:rPr>
              <a:t>TextToTab</a:t>
            </a:r>
            <a:endParaRPr lang="en-US" sz="1200" b="1" kern="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>
                <a:solidFill>
                  <a:sysClr val="windowText" lastClr="000000"/>
                </a:solidFill>
              </a:rPr>
              <a:t>Engine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659504" y="382137"/>
            <a:ext cx="1537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Load CSV Data</a:t>
            </a:r>
          </a:p>
        </p:txBody>
      </p:sp>
      <p:cxnSp>
        <p:nvCxnSpPr>
          <p:cNvPr id="15" name="Straight Arrow Connector 14"/>
          <p:cNvCxnSpPr>
            <a:stCxn id="20" idx="2"/>
            <a:endCxn id="21" idx="0"/>
          </p:cNvCxnSpPr>
          <p:nvPr/>
        </p:nvCxnSpPr>
        <p:spPr>
          <a:xfrm>
            <a:off x="1992913" y="2312465"/>
            <a:ext cx="0" cy="1867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20" idx="2"/>
            <a:endCxn id="23" idx="0"/>
          </p:cNvCxnSpPr>
          <p:nvPr/>
        </p:nvCxnSpPr>
        <p:spPr>
          <a:xfrm>
            <a:off x="1992913" y="2312465"/>
            <a:ext cx="1266143" cy="440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2"/>
            <a:endCxn id="20" idx="0"/>
          </p:cNvCxnSpPr>
          <p:nvPr/>
        </p:nvCxnSpPr>
        <p:spPr>
          <a:xfrm>
            <a:off x="1992913" y="808123"/>
            <a:ext cx="0" cy="982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5983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/>
        </p:nvSpPr>
        <p:spPr bwMode="auto">
          <a:xfrm>
            <a:off x="190500" y="3883025"/>
            <a:ext cx="7883525" cy="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Line 6"/>
          <p:cNvSpPr>
            <a:spLocks noChangeShapeType="1"/>
          </p:cNvSpPr>
          <p:nvPr/>
        </p:nvSpPr>
        <p:spPr bwMode="auto">
          <a:xfrm flipV="1">
            <a:off x="190499" y="5732461"/>
            <a:ext cx="10612179" cy="26989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6" name="Line 7"/>
          <p:cNvSpPr>
            <a:spLocks noChangeShapeType="1"/>
          </p:cNvSpPr>
          <p:nvPr/>
        </p:nvSpPr>
        <p:spPr bwMode="auto">
          <a:xfrm flipV="1">
            <a:off x="190500" y="1627273"/>
            <a:ext cx="10484588" cy="1502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115888" y="4068763"/>
            <a:ext cx="10001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Resource</a:t>
            </a:r>
            <a:b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</a:b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Access</a:t>
            </a:r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76200" y="574675"/>
            <a:ext cx="676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Client</a:t>
            </a:r>
          </a:p>
        </p:txBody>
      </p:sp>
      <p:sp>
        <p:nvSpPr>
          <p:cNvPr id="9" name="Rectangle 30"/>
          <p:cNvSpPr>
            <a:spLocks noChangeArrowheads="1"/>
          </p:cNvSpPr>
          <p:nvPr/>
        </p:nvSpPr>
        <p:spPr bwMode="auto">
          <a:xfrm>
            <a:off x="11041062" y="636588"/>
            <a:ext cx="901700" cy="5764212"/>
          </a:xfrm>
          <a:prstGeom prst="rect">
            <a:avLst/>
          </a:prstGeom>
          <a:noFill/>
          <a:ln w="9525">
            <a:solidFill>
              <a:srgbClr val="00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Utilities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Rectangle 31"/>
          <p:cNvSpPr>
            <a:spLocks noChangeArrowheads="1"/>
          </p:cNvSpPr>
          <p:nvPr/>
        </p:nvSpPr>
        <p:spPr bwMode="auto">
          <a:xfrm>
            <a:off x="11133137" y="1046163"/>
            <a:ext cx="719138" cy="522287"/>
          </a:xfrm>
          <a:prstGeom prst="rect">
            <a:avLst/>
          </a:prstGeom>
          <a:solidFill>
            <a:srgbClr val="FF99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Security</a:t>
            </a:r>
          </a:p>
        </p:txBody>
      </p:sp>
      <p:sp>
        <p:nvSpPr>
          <p:cNvPr id="11" name="Rectangle 33"/>
          <p:cNvSpPr>
            <a:spLocks noChangeArrowheads="1"/>
          </p:cNvSpPr>
          <p:nvPr/>
        </p:nvSpPr>
        <p:spPr bwMode="auto">
          <a:xfrm>
            <a:off x="11133137" y="1762432"/>
            <a:ext cx="719138" cy="522288"/>
          </a:xfrm>
          <a:prstGeom prst="rect">
            <a:avLst/>
          </a:prstGeom>
          <a:solidFill>
            <a:srgbClr val="FF99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Logging</a:t>
            </a:r>
          </a:p>
        </p:txBody>
      </p:sp>
      <p:sp>
        <p:nvSpPr>
          <p:cNvPr id="12" name="Text Box 15"/>
          <p:cNvSpPr txBox="1">
            <a:spLocks noChangeArrowheads="1"/>
          </p:cNvSpPr>
          <p:nvPr/>
        </p:nvSpPr>
        <p:spPr bwMode="auto">
          <a:xfrm>
            <a:off x="115888" y="5989638"/>
            <a:ext cx="6238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Data</a:t>
            </a:r>
          </a:p>
        </p:txBody>
      </p:sp>
      <p:sp>
        <p:nvSpPr>
          <p:cNvPr id="13" name="Rectangle 20"/>
          <p:cNvSpPr>
            <a:spLocks noChangeArrowheads="1"/>
          </p:cNvSpPr>
          <p:nvPr/>
        </p:nvSpPr>
        <p:spPr bwMode="auto">
          <a:xfrm>
            <a:off x="11133138" y="2478702"/>
            <a:ext cx="719137" cy="522288"/>
          </a:xfrm>
          <a:prstGeom prst="rect">
            <a:avLst/>
          </a:prstGeom>
          <a:solidFill>
            <a:srgbClr val="FF99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DB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Helper</a:t>
            </a:r>
          </a:p>
        </p:txBody>
      </p:sp>
      <p:sp>
        <p:nvSpPr>
          <p:cNvPr id="14" name="Text Box 35"/>
          <p:cNvSpPr txBox="1">
            <a:spLocks noChangeArrowheads="1"/>
          </p:cNvSpPr>
          <p:nvPr/>
        </p:nvSpPr>
        <p:spPr bwMode="auto">
          <a:xfrm>
            <a:off x="112713" y="2970213"/>
            <a:ext cx="971550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Business</a:t>
            </a:r>
            <a:b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</a:b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</a:rPr>
              <a:t>Logic</a:t>
            </a:r>
          </a:p>
        </p:txBody>
      </p:sp>
      <p:sp>
        <p:nvSpPr>
          <p:cNvPr id="16" name="Rectangle 15"/>
          <p:cNvSpPr>
            <a:spLocks noChangeArrowheads="1"/>
          </p:cNvSpPr>
          <p:nvPr>
            <p:custDataLst>
              <p:custData r:id="rId1"/>
            </p:custDataLst>
          </p:nvPr>
        </p:nvSpPr>
        <p:spPr bwMode="auto">
          <a:xfrm>
            <a:off x="1430172" y="285835"/>
            <a:ext cx="1125482" cy="522288"/>
          </a:xfrm>
          <a:prstGeom prst="rect">
            <a:avLst/>
          </a:prstGeom>
          <a:solidFill>
            <a:srgbClr val="99FF3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TabDataViewer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0" name="Rectangle 19"/>
          <p:cNvSpPr>
            <a:spLocks noChangeArrowheads="1"/>
          </p:cNvSpPr>
          <p:nvPr>
            <p:custDataLst>
              <p:custData r:id="rId2"/>
            </p:custDataLst>
          </p:nvPr>
        </p:nvSpPr>
        <p:spPr bwMode="auto">
          <a:xfrm>
            <a:off x="1430172" y="1790177"/>
            <a:ext cx="1125482" cy="522288"/>
          </a:xfrm>
          <a:prstGeom prst="rect">
            <a:avLst/>
          </a:prstGeom>
          <a:solidFill>
            <a:srgbClr val="FFFF0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 err="1">
                <a:solidFill>
                  <a:sysClr val="windowText" lastClr="000000"/>
                </a:solidFill>
              </a:rPr>
              <a:t>TabData</a:t>
            </a:r>
            <a:endParaRPr lang="en-US" sz="1200" b="1" kern="0" dirty="0">
              <a:solidFill>
                <a:sysClr val="windowText" lastClr="000000"/>
              </a:solidFill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>
                <a:solidFill>
                  <a:sysClr val="windowText" lastClr="000000"/>
                </a:solidFill>
              </a:rPr>
              <a:t>Manager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5" name="Rectangle 24"/>
          <p:cNvSpPr>
            <a:spLocks noChangeArrowheads="1"/>
          </p:cNvSpPr>
          <p:nvPr>
            <p:custDataLst>
              <p:custData r:id="rId3"/>
            </p:custDataLst>
          </p:nvPr>
        </p:nvSpPr>
        <p:spPr bwMode="auto">
          <a:xfrm>
            <a:off x="2696315" y="4180208"/>
            <a:ext cx="1125482" cy="522287"/>
          </a:xfrm>
          <a:prstGeom prst="rect">
            <a:avLst/>
          </a:prstGeom>
          <a:solidFill>
            <a:srgbClr val="C0C0C0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0" dirty="0" err="1">
                <a:solidFill>
                  <a:sysClr val="windowText" lastClr="000000"/>
                </a:solidFill>
              </a:rPr>
              <a:t>DatabaseAcc</a:t>
            </a:r>
            <a:endParaRPr lang="en-US" sz="1200" b="1" kern="0" dirty="0">
              <a:solidFill>
                <a:sysClr val="windowText" lastClr="000000"/>
              </a:solidFill>
            </a:endParaRPr>
          </a:p>
        </p:txBody>
      </p:sp>
      <p:cxnSp>
        <p:nvCxnSpPr>
          <p:cNvPr id="3" name="Straight Arrow Connector 2"/>
          <p:cNvCxnSpPr>
            <a:stCxn id="16" idx="2"/>
            <a:endCxn id="20" idx="0"/>
          </p:cNvCxnSpPr>
          <p:nvPr/>
        </p:nvCxnSpPr>
        <p:spPr>
          <a:xfrm>
            <a:off x="1992913" y="808123"/>
            <a:ext cx="0" cy="982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0" idx="2"/>
            <a:endCxn id="25" idx="0"/>
          </p:cNvCxnSpPr>
          <p:nvPr/>
        </p:nvCxnSpPr>
        <p:spPr>
          <a:xfrm>
            <a:off x="1992913" y="2312465"/>
            <a:ext cx="1266143" cy="1867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4055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d482a5dc-5de4-4cf6-a910-eb44bfa6e9a4" Revision="1" Stencil="7746dd87-5966-4527-8973-eb23703d2dc8" StencilVersion="1.0"/>
</Control>
</file>

<file path=customXml/item10.xml><?xml version="1.0" encoding="utf-8"?>
<Control xmlns="http://schemas.microsoft.com/VisualStudio/2011/storyboarding/control">
  <Id Name="d482a5dc-5de4-4cf6-a910-eb44bfa6e9a4" Revision="1" Stencil="7746dd87-5966-4527-8973-eb23703d2dc8" StencilVersion="1.0"/>
</Control>
</file>

<file path=customXml/item11.xml><?xml version="1.0" encoding="utf-8"?>
<Control xmlns="http://schemas.microsoft.com/VisualStudio/2011/storyboarding/control">
  <Id Name="d98e5846-eb84-45a5-ad99-f573dfacb019" Revision="1" Stencil="7746dd87-5966-4527-8973-eb23703d2dc8" StencilVersion="1.0"/>
</Control>
</file>

<file path=customXml/item12.xml><?xml version="1.0" encoding="utf-8"?>
<Control xmlns="http://schemas.microsoft.com/VisualStudio/2011/storyboarding/control">
  <Id Name="8b0a7cfb-880b-4f95-b7bd-3c0068967a34" Revision="1" Stencil="7746dd87-5966-4527-8973-eb23703d2dc8" StencilVersion="1.0"/>
</Control>
</file>

<file path=customXml/item2.xml><?xml version="1.0" encoding="utf-8"?>
<Control xmlns="http://schemas.microsoft.com/VisualStudio/2011/storyboarding/control">
  <Id Name="d98e5846-eb84-45a5-ad99-f573dfacb019" Revision="1" Stencil="7746dd87-5966-4527-8973-eb23703d2dc8" StencilVersion="1.0"/>
</Control>
</file>

<file path=customXml/item3.xml><?xml version="1.0" encoding="utf-8"?>
<Control xmlns="http://schemas.microsoft.com/VisualStudio/2011/storyboarding/control">
  <Id Name="8b0a7cfb-880b-4f95-b7bd-3c0068967a34" Revision="1" Stencil="7746dd87-5966-4527-8973-eb23703d2dc8" StencilVersion="1.0"/>
</Control>
</file>

<file path=customXml/item4.xml><?xml version="1.0" encoding="utf-8"?>
<Control xmlns="http://schemas.microsoft.com/VisualStudio/2011/storyboarding/control">
  <Id Name="d98e5846-eb84-45a5-ad99-f573dfacb019" Revision="1" Stencil="7746dd87-5966-4527-8973-eb23703d2dc8" StencilVersion="1.0"/>
</Control>
</file>

<file path=customXml/item5.xml><?xml version="1.0" encoding="utf-8"?>
<Control xmlns="http://schemas.microsoft.com/VisualStudio/2011/storyboarding/control">
  <Id Name="8b0a7cfb-880b-4f95-b7bd-3c0068967a34" Revision="1" Stencil="7746dd87-5966-4527-8973-eb23703d2dc8" StencilVersion="1.0"/>
</Control>
</file>

<file path=customXml/item6.xml><?xml version="1.0" encoding="utf-8"?>
<Control xmlns="http://schemas.microsoft.com/VisualStudio/2011/storyboarding/control">
  <Id Name="d482a5dc-5de4-4cf6-a910-eb44bfa6e9a4" Revision="1" Stencil="7746dd87-5966-4527-8973-eb23703d2dc8" StencilVersion="1.0"/>
</Control>
</file>

<file path=customXml/item7.xml><?xml version="1.0" encoding="utf-8"?>
<Control xmlns="http://schemas.microsoft.com/VisualStudio/2011/storyboarding/control">
  <Id Name="d98e5846-eb84-45a5-ad99-f573dfacb019" Revision="1" Stencil="7746dd87-5966-4527-8973-eb23703d2dc8" StencilVersion="1.0"/>
</Control>
</file>

<file path=customXml/item8.xml><?xml version="1.0" encoding="utf-8"?>
<Control xmlns="http://schemas.microsoft.com/VisualStudio/2011/storyboarding/control">
  <Id Name="8b0a7cfb-880b-4f95-b7bd-3c0068967a34" Revision="1" Stencil="7746dd87-5966-4527-8973-eb23703d2dc8" StencilVersion="1.0"/>
</Control>
</file>

<file path=customXml/item9.xml><?xml version="1.0" encoding="utf-8"?>
<Control xmlns="http://schemas.microsoft.com/VisualStudio/2011/storyboarding/control">
  <Id Name="d98e5846-eb84-45a5-ad99-f573dfacb019" Revision="1" Stencil="7746dd87-5966-4527-8973-eb23703d2dc8" StencilVersion="1.0"/>
</Control>
</file>

<file path=customXml/itemProps1.xml><?xml version="1.0" encoding="utf-8"?>
<ds:datastoreItem xmlns:ds="http://schemas.openxmlformats.org/officeDocument/2006/customXml" ds:itemID="{2AA0A0DE-6E8E-4ACD-AF7F-A0911638ED39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737F40FD-2448-4F31-89B5-0D195E2BA155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A9861647-BAF4-4CD0-864E-E70A65C4A0A4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F61E299E-DEA8-4090-A91C-C866B03F2188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424DEE77-BF06-46E0-91D9-D141452C8FF6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FB3F04A8-A977-4951-957E-3AE2BAAEFDCF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0F068703-B8D4-48B5-ADDE-5D4BD4AF1D73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1EE8B714-90A9-4CC1-961C-BEE990161D30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93EF7DCE-84CF-42C5-8F98-A36625B0267B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3A656930-2C96-4689-826A-A9CEA4B87E14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151B5B62-2444-4D18-A6E6-96175C065541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0AA98C07-2FE4-4CA3-B089-B86D08901389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1071</TotalTime>
  <Words>337</Words>
  <Application>Microsoft Office PowerPoint</Application>
  <PresentationFormat>Widescreen</PresentationFormat>
  <Paragraphs>190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Consolas</vt:lpstr>
      <vt:lpstr>Courier New</vt:lpstr>
      <vt:lpstr>Times New Roman</vt:lpstr>
      <vt:lpstr>Office Theme</vt:lpstr>
      <vt:lpstr>Architecture  Implementation</vt:lpstr>
      <vt:lpstr>Implementing an architecture = scary</vt:lpstr>
      <vt:lpstr>We are going to walk you thru a sample setup</vt:lpstr>
      <vt:lpstr>Lets go</vt:lpstr>
      <vt:lpstr>Afterwards</vt:lpstr>
      <vt:lpstr>Similar App For Reading Tabular Data</vt:lpstr>
      <vt:lpstr>PowerPoint Presentation</vt:lpstr>
      <vt:lpstr>PowerPoint Presentation</vt:lpstr>
      <vt:lpstr>PowerPoint Presentation</vt:lpstr>
      <vt:lpstr>DI</vt:lpstr>
      <vt:lpstr>Unit Testing</vt:lpstr>
      <vt:lpstr>How many unit tests?</vt:lpstr>
      <vt:lpstr>What about unit tests  that need to hit the DB?</vt:lpstr>
      <vt:lpstr>Data Types</vt:lpstr>
      <vt:lpstr>Hosting</vt:lpstr>
      <vt:lpstr>Things to make implementation better…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Nuts &amp; Bolts</dc:title>
  <dc:creator>Chad Michel</dc:creator>
  <cp:lastModifiedBy>Chad Michel</cp:lastModifiedBy>
  <cp:revision>27</cp:revision>
  <dcterms:created xsi:type="dcterms:W3CDTF">2016-07-28T04:21:45Z</dcterms:created>
  <dcterms:modified xsi:type="dcterms:W3CDTF">2016-07-28T22:13:05Z</dcterms:modified>
</cp:coreProperties>
</file>

<file path=docProps/thumbnail.jpeg>
</file>